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2" r:id="rId4"/>
    <p:sldId id="281" r:id="rId5"/>
    <p:sldId id="283" r:id="rId6"/>
    <p:sldId id="284" r:id="rId7"/>
    <p:sldId id="288" r:id="rId8"/>
    <p:sldId id="290" r:id="rId9"/>
    <p:sldId id="28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CB646-4615-4382-8803-A86AF79D00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BEFE103-6376-4736-B23C-040D8AA78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1C573A-04A3-473A-B3D3-710928E0272A}"/>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52602C69-D073-4170-BA9F-969CFDEB86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F6F7B2-F430-42EF-B552-0285DCFA9EA6}"/>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05169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073CC-F5D8-4FE2-A13C-78721267E7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DE7DF8-267B-4549-A213-267848DB23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E1ACD-91F1-44DC-9035-365CAB02A8BB}"/>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3CE3804C-871C-4803-9948-2BDE30F5B9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B406A9-C3B2-44B0-B309-7F12C765971D}"/>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53938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E239A7-5915-4155-8934-643DE6B319C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D00B11B-279B-40F1-9788-5BDDD5B62EA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9CCCAA-8690-4F9F-B401-1EED5F9B72D1}"/>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23A85C2D-1FB6-495F-A53F-59D0BEEB1E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C4BA13-5123-4777-BD31-E52DD54D00F4}"/>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412047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432D0-018F-48A2-B401-636C2E8671B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605F40-B24E-44FD-9467-08A68CEEEB0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505970-791A-4741-A456-3EC25A8A17DB}"/>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7B8ECC2B-B02C-4CBB-A35F-3E8D64FBE3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F65333-7F9B-46BC-ABBB-BF5CB71DBF71}"/>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80069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9BFC9-46EE-4A06-BC85-8BA38C4D740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4C9A39-CEF0-4CE4-8AAF-5B6FAA9C4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EECA1D6-6854-4E4B-8E98-F7246AA410EA}"/>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757E8A3F-95F0-4BEE-9B2A-84360F9F21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15303F-BD86-4359-B6A7-2CADE7C04880}"/>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75937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A16A9-1024-4083-8D46-0E4E252636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FF279C-3A7B-439A-8A70-0679FA43006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3D03806-70AB-481A-8260-050F61D346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1CD180E-9773-4E89-8920-1B63B321C73D}"/>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549617F9-5F33-4DE0-9317-D31EBA32C0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78C908-B19B-4D44-941D-584154227C91}"/>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101672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BB5CA-A66E-4366-B028-AD2A276DA4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93F2398-4AF1-45D4-B42E-C2DF19504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086022-36FA-461B-8EC0-D1961B17EEB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A09D83-42E4-43DC-AE23-317503B53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D6B94A2-8236-40DF-953E-82FF7F94C2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343ADD3-005C-4BD9-A0F0-46535B4EA347}"/>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8" name="Tijdelijke aanduiding voor voettekst 7">
            <a:extLst>
              <a:ext uri="{FF2B5EF4-FFF2-40B4-BE49-F238E27FC236}">
                <a16:creationId xmlns:a16="http://schemas.microsoft.com/office/drawing/2014/main" id="{C2AB5749-3F74-4AF6-9225-B35F117BD48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A8556B-F05D-4754-9DF7-6E970CB9E98A}"/>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63413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6A32E-A8DB-42D1-9B73-463EB05887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8ACCEC8-6865-4561-940E-8A6757E83060}"/>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4" name="Tijdelijke aanduiding voor voettekst 3">
            <a:extLst>
              <a:ext uri="{FF2B5EF4-FFF2-40B4-BE49-F238E27FC236}">
                <a16:creationId xmlns:a16="http://schemas.microsoft.com/office/drawing/2014/main" id="{04D9BB09-126C-4150-BD07-412006762DE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3CE238B-2A27-4B55-B9CB-8E12C9FA8F5D}"/>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5319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514C79-E293-40CC-B174-C9EF5B48950C}"/>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3" name="Tijdelijke aanduiding voor voettekst 2">
            <a:extLst>
              <a:ext uri="{FF2B5EF4-FFF2-40B4-BE49-F238E27FC236}">
                <a16:creationId xmlns:a16="http://schemas.microsoft.com/office/drawing/2014/main" id="{1B88CFDF-B700-435E-BBBB-E3680590E1C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E7CF4C-BC37-4F40-B4DE-78BA5BB32A89}"/>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115368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5CD77-886F-4DE4-A7F2-A4188B0C1D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62FFEA2-7FA4-43E7-B3B2-F17836E3A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FE411E-D3EE-4400-A9F9-99BC25EDC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CD29A3-102D-4F37-80CD-FB119F74401B}"/>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4E6FC61F-43A1-467B-9E76-1252B22C15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4AD876-E720-4635-A7F1-2F27656555CE}"/>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92505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D3A9C-8E21-4EC7-93AB-5E42A52180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1C8E83-60EA-4B6D-AB89-1ABF7DE69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A8D6AF7-D244-48E5-883C-ECCBCAFAF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76D446B-BE11-4CCC-A116-13671501CB7E}"/>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4829D925-CD47-4978-9E86-F2AC2462A4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8E3AC4-FB50-4FFB-AAC9-BBDEB04DD0D5}"/>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91071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6BDA05-1049-4903-BBB1-542F5A87B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543267C-7121-44A3-B945-5CF9DC4FF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506187-10FF-43D2-8005-77894E15D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2DFAC0C6-F660-40FF-872A-447783062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CD84930-6AEF-4AA7-8B39-227E1DFE7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13E6D-4F68-4C97-9939-E3D77A1C8E3E}" type="slidenum">
              <a:rPr lang="nl-NL" smtClean="0"/>
              <a:t>‹nr.›</a:t>
            </a:fld>
            <a:endParaRPr lang="nl-NL"/>
          </a:p>
        </p:txBody>
      </p:sp>
    </p:spTree>
    <p:extLst>
      <p:ext uri="{BB962C8B-B14F-4D97-AF65-F5344CB8AC3E}">
        <p14:creationId xmlns:p14="http://schemas.microsoft.com/office/powerpoint/2010/main" val="245099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1B1BE9-BC31-4345-9526-D3073235CE2D}"/>
              </a:ext>
            </a:extLst>
          </p:cNvPr>
          <p:cNvSpPr>
            <a:spLocks noGrp="1"/>
          </p:cNvSpPr>
          <p:nvPr>
            <p:ph type="ctrTitle"/>
          </p:nvPr>
        </p:nvSpPr>
        <p:spPr>
          <a:xfrm>
            <a:off x="546351" y="433545"/>
            <a:ext cx="11139854" cy="930447"/>
          </a:xfrm>
        </p:spPr>
        <p:txBody>
          <a:bodyPr>
            <a:normAutofit/>
          </a:bodyPr>
          <a:lstStyle/>
          <a:p>
            <a:r>
              <a:rPr lang="nl-NL" sz="5400" dirty="0">
                <a:solidFill>
                  <a:srgbClr val="FFFFFF"/>
                </a:solidFill>
              </a:rPr>
              <a:t>Behandelen</a:t>
            </a:r>
          </a:p>
        </p:txBody>
      </p:sp>
      <p:sp>
        <p:nvSpPr>
          <p:cNvPr id="3" name="Ondertitel 2">
            <a:extLst>
              <a:ext uri="{FF2B5EF4-FFF2-40B4-BE49-F238E27FC236}">
                <a16:creationId xmlns:a16="http://schemas.microsoft.com/office/drawing/2014/main" id="{EDC4C529-EAA3-4045-BBED-E0D2BA277919}"/>
              </a:ext>
            </a:extLst>
          </p:cNvPr>
          <p:cNvSpPr>
            <a:spLocks noGrp="1"/>
          </p:cNvSpPr>
          <p:nvPr>
            <p:ph type="subTitle" idx="1"/>
          </p:nvPr>
        </p:nvSpPr>
        <p:spPr>
          <a:xfrm>
            <a:off x="1544278" y="1645723"/>
            <a:ext cx="9144000" cy="420001"/>
          </a:xfrm>
        </p:spPr>
        <p:txBody>
          <a:bodyPr>
            <a:noAutofit/>
          </a:bodyPr>
          <a:lstStyle/>
          <a:p>
            <a:r>
              <a:rPr lang="nl-NL" sz="3200" dirty="0">
                <a:solidFill>
                  <a:srgbClr val="E3B161"/>
                </a:solidFill>
              </a:rPr>
              <a:t>Wondsluiting   (17-11-2020)   Boek: MTH DA</a:t>
            </a:r>
          </a:p>
        </p:txBody>
      </p:sp>
      <p:cxnSp>
        <p:nvCxnSpPr>
          <p:cNvPr id="35" name="Straight Connector 3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E0033F9C-18D7-48BA-8C00-A7DFAB269D90}"/>
              </a:ext>
            </a:extLst>
          </p:cNvPr>
          <p:cNvPicPr>
            <a:picLocks noChangeAspect="1"/>
          </p:cNvPicPr>
          <p:nvPr/>
        </p:nvPicPr>
        <p:blipFill>
          <a:blip r:embed="rId2"/>
          <a:stretch>
            <a:fillRect/>
          </a:stretch>
        </p:blipFill>
        <p:spPr>
          <a:xfrm>
            <a:off x="850887" y="2458643"/>
            <a:ext cx="4076712" cy="3689425"/>
          </a:xfrm>
          <a:prstGeom prst="rect">
            <a:avLst/>
          </a:prstGeom>
        </p:spPr>
      </p:pic>
      <p:cxnSp>
        <p:nvCxnSpPr>
          <p:cNvPr id="37" name="Straight Connector 3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FCBABC7-29C1-4AB8-827E-F301BE43EE68}"/>
              </a:ext>
            </a:extLst>
          </p:cNvPr>
          <p:cNvPicPr>
            <a:picLocks noChangeAspect="1"/>
          </p:cNvPicPr>
          <p:nvPr/>
        </p:nvPicPr>
        <p:blipFill>
          <a:blip r:embed="rId3"/>
          <a:stretch>
            <a:fillRect/>
          </a:stretch>
        </p:blipFill>
        <p:spPr>
          <a:xfrm>
            <a:off x="6445073" y="2727482"/>
            <a:ext cx="5455917" cy="3396309"/>
          </a:xfrm>
          <a:prstGeom prst="rect">
            <a:avLst/>
          </a:prstGeom>
        </p:spPr>
      </p:pic>
    </p:spTree>
    <p:extLst>
      <p:ext uri="{BB962C8B-B14F-4D97-AF65-F5344CB8AC3E}">
        <p14:creationId xmlns:p14="http://schemas.microsoft.com/office/powerpoint/2010/main" val="363745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76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dirty="0">
                <a:solidFill>
                  <a:srgbClr val="FFC000"/>
                </a:solidFill>
              </a:rPr>
              <a:t>Hechtstrip en wondlijm</a:t>
            </a:r>
          </a:p>
        </p:txBody>
      </p:sp>
      <p:sp>
        <p:nvSpPr>
          <p:cNvPr id="33" name="Rectangle 3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DEB75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29E4D347-B24E-40F0-9206-C4315B2B27BB}"/>
              </a:ext>
            </a:extLst>
          </p:cNvPr>
          <p:cNvPicPr>
            <a:picLocks noChangeAspect="1"/>
          </p:cNvPicPr>
          <p:nvPr/>
        </p:nvPicPr>
        <p:blipFill rotWithShape="1">
          <a:blip r:embed="rId2"/>
          <a:srcRect l="1844" r="13782" b="4"/>
          <a:stretch/>
        </p:blipFill>
        <p:spPr>
          <a:xfrm>
            <a:off x="524256" y="2667960"/>
            <a:ext cx="3067356" cy="3635281"/>
          </a:xfrm>
          <a:prstGeom prst="rect">
            <a:avLst/>
          </a:prstGeom>
        </p:spPr>
      </p:pic>
      <p:sp>
        <p:nvSpPr>
          <p:cNvPr id="35" name="Rectangle 34">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DEB75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9D52F07-7A05-41C4-9439-777E9C3C1968}"/>
              </a:ext>
            </a:extLst>
          </p:cNvPr>
          <p:cNvPicPr>
            <a:picLocks noChangeAspect="1"/>
          </p:cNvPicPr>
          <p:nvPr/>
        </p:nvPicPr>
        <p:blipFill rotWithShape="1">
          <a:blip r:embed="rId3"/>
          <a:srcRect l="20187" r="3449" b="-4"/>
          <a:stretch/>
        </p:blipFill>
        <p:spPr>
          <a:xfrm>
            <a:off x="4138978" y="2667953"/>
            <a:ext cx="3067342" cy="3635294"/>
          </a:xfrm>
          <a:prstGeom prst="rect">
            <a:avLst/>
          </a:prstGeom>
        </p:spPr>
      </p:pic>
      <p:sp>
        <p:nvSpPr>
          <p:cNvPr id="37" name="Rectangle 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6057" y="762983"/>
            <a:ext cx="3515128" cy="5330923"/>
          </a:xfrm>
        </p:spPr>
        <p:txBody>
          <a:bodyPr anchor="ctr">
            <a:normAutofit lnSpcReduction="10000"/>
          </a:bodyPr>
          <a:lstStyle/>
          <a:p>
            <a:pPr marL="0" indent="0">
              <a:buNone/>
            </a:pPr>
            <a:r>
              <a:rPr lang="nl-NL" sz="2400" b="1" dirty="0">
                <a:solidFill>
                  <a:srgbClr val="FFFFFF"/>
                </a:solidFill>
              </a:rPr>
              <a:t>Manieren om een wond te sluiten</a:t>
            </a:r>
            <a:endParaRPr lang="nl-NL" sz="2400" dirty="0">
              <a:solidFill>
                <a:srgbClr val="FFFFFF"/>
              </a:solidFill>
            </a:endParaRPr>
          </a:p>
          <a:p>
            <a:r>
              <a:rPr lang="nl-NL" sz="2400" dirty="0">
                <a:solidFill>
                  <a:srgbClr val="FFFFFF"/>
                </a:solidFill>
              </a:rPr>
              <a:t>Hechtstrip:  kleine wonden waar geen spanning op staat</a:t>
            </a:r>
          </a:p>
          <a:p>
            <a:pPr marL="0" indent="0">
              <a:buNone/>
            </a:pPr>
            <a:r>
              <a:rPr lang="nl-NL" sz="2400" dirty="0">
                <a:solidFill>
                  <a:srgbClr val="FFFFFF"/>
                </a:solidFill>
              </a:rPr>
              <a:t>   (zwaluwstaartje)</a:t>
            </a:r>
          </a:p>
          <a:p>
            <a:endParaRPr lang="nl-NL" sz="2400" dirty="0">
              <a:solidFill>
                <a:srgbClr val="FFFFFF"/>
              </a:solidFill>
            </a:endParaRPr>
          </a:p>
          <a:p>
            <a:r>
              <a:rPr lang="nl-NL" sz="2400" dirty="0">
                <a:solidFill>
                  <a:srgbClr val="FFFFFF"/>
                </a:solidFill>
              </a:rPr>
              <a:t>Wondlijm :  grotere wonden waar spanning op staat + hechtstrip</a:t>
            </a:r>
          </a:p>
          <a:p>
            <a:endParaRPr lang="nl-NL" sz="2400" dirty="0">
              <a:solidFill>
                <a:srgbClr val="FFFFFF"/>
              </a:solidFill>
            </a:endParaRPr>
          </a:p>
          <a:p>
            <a:pPr marL="0" indent="0">
              <a:buNone/>
            </a:pPr>
            <a:r>
              <a:rPr lang="nl-NL" sz="2400" dirty="0">
                <a:solidFill>
                  <a:srgbClr val="FFFFFF"/>
                </a:solidFill>
              </a:rPr>
              <a:t>Opmerking: wondlijm werkt snel en er is geen verdoving nodig. Lijm kan wat prikkelen. </a:t>
            </a:r>
          </a:p>
          <a:p>
            <a:endParaRPr lang="nl-NL" sz="2400" dirty="0">
              <a:solidFill>
                <a:srgbClr val="FFFFFF"/>
              </a:solidFill>
            </a:endParaRPr>
          </a:p>
        </p:txBody>
      </p:sp>
    </p:spTree>
    <p:extLst>
      <p:ext uri="{BB962C8B-B14F-4D97-AF65-F5344CB8AC3E}">
        <p14:creationId xmlns:p14="http://schemas.microsoft.com/office/powerpoint/2010/main" val="112078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1B4EB78F-EECC-49B6-89D2-E9FFE9091622}"/>
              </a:ext>
            </a:extLst>
          </p:cNvPr>
          <p:cNvSpPr>
            <a:spLocks noGrp="1"/>
          </p:cNvSpPr>
          <p:nvPr>
            <p:ph type="title"/>
          </p:nvPr>
        </p:nvSpPr>
        <p:spPr>
          <a:xfrm>
            <a:off x="777240" y="731519"/>
            <a:ext cx="2845191" cy="3237579"/>
          </a:xfrm>
        </p:spPr>
        <p:txBody>
          <a:bodyPr>
            <a:normAutofit/>
          </a:bodyPr>
          <a:lstStyle/>
          <a:p>
            <a:r>
              <a:rPr lang="nl-NL" sz="3800" dirty="0">
                <a:solidFill>
                  <a:srgbClr val="FFFFFF"/>
                </a:solidFill>
              </a:rPr>
              <a:t>Wondsluiting</a:t>
            </a:r>
            <a:br>
              <a:rPr lang="nl-NL" sz="3800" dirty="0">
                <a:solidFill>
                  <a:srgbClr val="FFFFFF"/>
                </a:solidFill>
              </a:rPr>
            </a:br>
            <a:r>
              <a:rPr lang="nl-NL" sz="3200" dirty="0">
                <a:solidFill>
                  <a:srgbClr val="FFC000"/>
                </a:solidFill>
              </a:rPr>
              <a:t>Hechtstrip en wondlijm</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846C191-50B4-4182-BA96-76C623808BDB}"/>
              </a:ext>
            </a:extLst>
          </p:cNvPr>
          <p:cNvSpPr>
            <a:spLocks noGrp="1"/>
          </p:cNvSpPr>
          <p:nvPr>
            <p:ph idx="1"/>
          </p:nvPr>
        </p:nvSpPr>
        <p:spPr>
          <a:xfrm>
            <a:off x="4379709" y="686862"/>
            <a:ext cx="7037591" cy="5475129"/>
          </a:xfrm>
        </p:spPr>
        <p:txBody>
          <a:bodyPr anchor="ctr">
            <a:normAutofit/>
          </a:bodyPr>
          <a:lstStyle/>
          <a:p>
            <a:pPr marL="0" indent="0">
              <a:buNone/>
            </a:pPr>
            <a:r>
              <a:rPr lang="nl-NL" sz="2600" b="1" dirty="0"/>
              <a:t>Lijm verwijderen:</a:t>
            </a:r>
          </a:p>
          <a:p>
            <a:r>
              <a:rPr lang="nl-NL" sz="2600" dirty="0"/>
              <a:t>Ogen: direct spoelen met water</a:t>
            </a:r>
          </a:p>
          <a:p>
            <a:r>
              <a:rPr lang="nl-NL" sz="2600" dirty="0"/>
              <a:t>Op andere plaatsen aceton gebruiken</a:t>
            </a:r>
          </a:p>
          <a:p>
            <a:pPr marL="0" indent="0">
              <a:buNone/>
            </a:pPr>
            <a:endParaRPr lang="nl-NL" sz="2600" dirty="0"/>
          </a:p>
          <a:p>
            <a:pPr marL="0" indent="0">
              <a:buNone/>
            </a:pPr>
            <a:r>
              <a:rPr lang="nl-NL" sz="2600" b="1" dirty="0"/>
              <a:t>Adviezen:</a:t>
            </a:r>
          </a:p>
          <a:p>
            <a:r>
              <a:rPr lang="nl-NL" sz="2600" dirty="0"/>
              <a:t>Gelijmde wond mag kortdurend nat worden (douchen)</a:t>
            </a:r>
          </a:p>
          <a:p>
            <a:r>
              <a:rPr lang="nl-NL" sz="2600" dirty="0"/>
              <a:t>Geen zalf crème of zeep gebruiken</a:t>
            </a:r>
          </a:p>
          <a:p>
            <a:pPr marL="0" indent="0">
              <a:buNone/>
            </a:pPr>
            <a:endParaRPr lang="nl-NL" sz="2600" dirty="0"/>
          </a:p>
          <a:p>
            <a:endParaRPr lang="nl-NL" sz="2600" dirty="0"/>
          </a:p>
          <a:p>
            <a:endParaRPr lang="nl-NL" sz="2600" dirty="0"/>
          </a:p>
        </p:txBody>
      </p:sp>
    </p:spTree>
    <p:extLst>
      <p:ext uri="{BB962C8B-B14F-4D97-AF65-F5344CB8AC3E}">
        <p14:creationId xmlns:p14="http://schemas.microsoft.com/office/powerpoint/2010/main" val="281733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16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Hechtstrip en wondlijm</a:t>
            </a:r>
          </a:p>
        </p:txBody>
      </p:sp>
      <p:pic>
        <p:nvPicPr>
          <p:cNvPr id="6" name="Afbeelding 5">
            <a:extLst>
              <a:ext uri="{FF2B5EF4-FFF2-40B4-BE49-F238E27FC236}">
                <a16:creationId xmlns:a16="http://schemas.microsoft.com/office/drawing/2014/main" id="{E64859D5-2029-4D01-BF3A-BDECD3AFF444}"/>
              </a:ext>
            </a:extLst>
          </p:cNvPr>
          <p:cNvPicPr>
            <a:picLocks noChangeAspect="1"/>
          </p:cNvPicPr>
          <p:nvPr/>
        </p:nvPicPr>
        <p:blipFill rotWithShape="1">
          <a:blip r:embed="rId2"/>
          <a:srcRect t="11973" r="-1" b="12472"/>
          <a:stretch/>
        </p:blipFill>
        <p:spPr>
          <a:xfrm>
            <a:off x="327546" y="2454903"/>
            <a:ext cx="3442801" cy="4080254"/>
          </a:xfrm>
          <a:prstGeom prst="rect">
            <a:avLst/>
          </a:prstGeom>
        </p:spPr>
      </p:pic>
      <p:pic>
        <p:nvPicPr>
          <p:cNvPr id="5" name="Afbeelding 4">
            <a:extLst>
              <a:ext uri="{FF2B5EF4-FFF2-40B4-BE49-F238E27FC236}">
                <a16:creationId xmlns:a16="http://schemas.microsoft.com/office/drawing/2014/main" id="{D0115C5E-4B99-4C02-9B5B-73DEE80CE8C4}"/>
              </a:ext>
            </a:extLst>
          </p:cNvPr>
          <p:cNvPicPr>
            <a:picLocks noChangeAspect="1"/>
          </p:cNvPicPr>
          <p:nvPr/>
        </p:nvPicPr>
        <p:blipFill rotWithShape="1">
          <a:blip r:embed="rId3"/>
          <a:srcRect l="17625" r="26625" b="-2"/>
          <a:stretch/>
        </p:blipFill>
        <p:spPr>
          <a:xfrm>
            <a:off x="3942260" y="2454901"/>
            <a:ext cx="3442803" cy="4080255"/>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1270000"/>
            <a:ext cx="3511296" cy="4824475"/>
          </a:xfrm>
        </p:spPr>
        <p:txBody>
          <a:bodyPr anchor="ctr">
            <a:normAutofit/>
          </a:bodyPr>
          <a:lstStyle/>
          <a:p>
            <a:pPr marL="0" indent="0">
              <a:buNone/>
            </a:pPr>
            <a:r>
              <a:rPr lang="nl-NL" sz="2400" b="1" dirty="0">
                <a:solidFill>
                  <a:srgbClr val="FFFFFF"/>
                </a:solidFill>
              </a:rPr>
              <a:t>Wondlijm gebruiken op behaarde hoofd</a:t>
            </a:r>
          </a:p>
          <a:p>
            <a:pPr marL="0" indent="0">
              <a:buNone/>
            </a:pPr>
            <a:endParaRPr lang="nl-NL" sz="2400" b="1" dirty="0">
              <a:solidFill>
                <a:srgbClr val="FFFFFF"/>
              </a:solidFill>
            </a:endParaRPr>
          </a:p>
          <a:p>
            <a:pPr marL="0" indent="0">
              <a:buNone/>
            </a:pPr>
            <a:r>
              <a:rPr lang="nl-NL" sz="2400" dirty="0">
                <a:solidFill>
                  <a:srgbClr val="FFFFFF"/>
                </a:solidFill>
              </a:rPr>
              <a:t>hair </a:t>
            </a:r>
            <a:r>
              <a:rPr lang="nl-NL" sz="2400" dirty="0" err="1">
                <a:solidFill>
                  <a:srgbClr val="FFFFFF"/>
                </a:solidFill>
              </a:rPr>
              <a:t>apposition</a:t>
            </a:r>
            <a:r>
              <a:rPr lang="nl-NL" sz="2400" dirty="0">
                <a:solidFill>
                  <a:srgbClr val="FFFFFF"/>
                </a:solidFill>
              </a:rPr>
              <a:t> </a:t>
            </a:r>
            <a:r>
              <a:rPr lang="nl-NL" sz="2400" dirty="0" err="1">
                <a:solidFill>
                  <a:srgbClr val="FFFFFF"/>
                </a:solidFill>
              </a:rPr>
              <a:t>technique</a:t>
            </a:r>
            <a:r>
              <a:rPr lang="nl-NL" sz="2400" dirty="0">
                <a:solidFill>
                  <a:srgbClr val="FFFFFF"/>
                </a:solidFill>
              </a:rPr>
              <a:t> (HAT) </a:t>
            </a:r>
          </a:p>
          <a:p>
            <a:pPr marL="0" indent="0">
              <a:buNone/>
            </a:pPr>
            <a:r>
              <a:rPr lang="nl-NL" sz="2400" dirty="0">
                <a:solidFill>
                  <a:srgbClr val="FFFFFF"/>
                </a:solidFill>
              </a:rPr>
              <a:t>wondranden naar elkaar toetrekken door aan beide kanten van de wond een stuk of vijf haren te pakken en deze rond elkaar te draaien. Op het ‘knooppunt’ van de haren een druppel wondlijm</a:t>
            </a:r>
          </a:p>
          <a:p>
            <a:pPr marL="0" indent="0">
              <a:buNone/>
            </a:pPr>
            <a:endParaRPr lang="nl-NL" sz="2400" dirty="0">
              <a:solidFill>
                <a:srgbClr val="FFFFFF"/>
              </a:solidFill>
            </a:endParaRPr>
          </a:p>
          <a:p>
            <a:pPr marL="0" indent="0">
              <a:buNone/>
            </a:pPr>
            <a:endParaRPr lang="nl-NL" sz="2400" dirty="0">
              <a:solidFill>
                <a:srgbClr val="FFFFFF"/>
              </a:solidFill>
            </a:endParaRPr>
          </a:p>
          <a:p>
            <a:endParaRPr lang="nl-NL" sz="2400" dirty="0">
              <a:solidFill>
                <a:srgbClr val="FFFFFF"/>
              </a:solidFill>
            </a:endParaRPr>
          </a:p>
        </p:txBody>
      </p:sp>
    </p:spTree>
    <p:extLst>
      <p:ext uri="{BB962C8B-B14F-4D97-AF65-F5344CB8AC3E}">
        <p14:creationId xmlns:p14="http://schemas.microsoft.com/office/powerpoint/2010/main" val="32637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Nietjes / </a:t>
            </a:r>
            <a:r>
              <a:rPr lang="nl-NL" sz="3200" b="1" dirty="0" err="1">
                <a:solidFill>
                  <a:srgbClr val="FFC000"/>
                </a:solidFill>
              </a:rPr>
              <a:t>staplers</a:t>
            </a:r>
            <a:endParaRPr lang="nl-NL" sz="3200" b="1" dirty="0">
              <a:solidFill>
                <a:srgbClr val="FFC000"/>
              </a:solidFill>
            </a:endParaRPr>
          </a:p>
        </p:txBody>
      </p:sp>
      <p:pic>
        <p:nvPicPr>
          <p:cNvPr id="7" name="Afbeelding 6">
            <a:extLst>
              <a:ext uri="{FF2B5EF4-FFF2-40B4-BE49-F238E27FC236}">
                <a16:creationId xmlns:a16="http://schemas.microsoft.com/office/drawing/2014/main" id="{42E34078-18BD-4BFB-BBF7-0804502E1D91}"/>
              </a:ext>
            </a:extLst>
          </p:cNvPr>
          <p:cNvPicPr>
            <a:picLocks noChangeAspect="1"/>
          </p:cNvPicPr>
          <p:nvPr/>
        </p:nvPicPr>
        <p:blipFill rotWithShape="1">
          <a:blip r:embed="rId2"/>
          <a:srcRect l="9044" r="19445" b="-1"/>
          <a:stretch/>
        </p:blipFill>
        <p:spPr>
          <a:xfrm>
            <a:off x="4750991" y="3880530"/>
            <a:ext cx="1684494" cy="1764650"/>
          </a:xfrm>
          <a:prstGeom prst="rect">
            <a:avLst/>
          </a:prstGeom>
        </p:spPr>
      </p:pic>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763523"/>
            <a:ext cx="3511296" cy="5330952"/>
          </a:xfrm>
        </p:spPr>
        <p:txBody>
          <a:bodyPr anchor="ctr">
            <a:normAutofit/>
          </a:bodyPr>
          <a:lstStyle/>
          <a:p>
            <a:pPr marL="0" indent="0">
              <a:buNone/>
            </a:pPr>
            <a:r>
              <a:rPr lang="nl-NL" sz="2400" dirty="0" err="1">
                <a:solidFill>
                  <a:srgbClr val="FFFFFF"/>
                </a:solidFill>
              </a:rPr>
              <a:t>Staplers</a:t>
            </a:r>
            <a:r>
              <a:rPr lang="nl-NL" sz="2400" dirty="0">
                <a:solidFill>
                  <a:srgbClr val="FFFFFF"/>
                </a:solidFill>
              </a:rPr>
              <a:t> (soort nietjes)  worden met een huidnietapparaat aangebracht</a:t>
            </a:r>
          </a:p>
          <a:p>
            <a:pPr marL="0" indent="0">
              <a:buNone/>
            </a:pPr>
            <a:r>
              <a:rPr lang="nl-NL" sz="2400" dirty="0">
                <a:solidFill>
                  <a:srgbClr val="FFFFFF"/>
                </a:solidFill>
              </a:rPr>
              <a:t>Voordeel van het werken met </a:t>
            </a:r>
            <a:r>
              <a:rPr lang="nl-NL" sz="2400" dirty="0" err="1">
                <a:solidFill>
                  <a:srgbClr val="FFFFFF"/>
                </a:solidFill>
              </a:rPr>
              <a:t>staplers</a:t>
            </a:r>
            <a:r>
              <a:rPr lang="nl-NL" sz="2400" dirty="0">
                <a:solidFill>
                  <a:srgbClr val="FFFFFF"/>
                </a:solidFill>
              </a:rPr>
              <a:t> is dat het sneller gaat dan met hechtdraad. </a:t>
            </a:r>
          </a:p>
          <a:p>
            <a:pPr marL="0" indent="0">
              <a:buNone/>
            </a:pPr>
            <a:r>
              <a:rPr lang="nl-NL" sz="2400" dirty="0">
                <a:solidFill>
                  <a:srgbClr val="FFFFFF"/>
                </a:solidFill>
              </a:rPr>
              <a:t>Nadelen zijn de kosten en een gemiddeld iets lelijker litteken</a:t>
            </a:r>
          </a:p>
          <a:p>
            <a:pPr marL="0" indent="0">
              <a:buNone/>
            </a:pPr>
            <a:endParaRPr lang="nl-NL" sz="2400" dirty="0">
              <a:solidFill>
                <a:srgbClr val="FFFFFF"/>
              </a:solidFill>
            </a:endParaRPr>
          </a:p>
        </p:txBody>
      </p:sp>
      <p:pic>
        <p:nvPicPr>
          <p:cNvPr id="8" name="Afbeelding 7">
            <a:extLst>
              <a:ext uri="{FF2B5EF4-FFF2-40B4-BE49-F238E27FC236}">
                <a16:creationId xmlns:a16="http://schemas.microsoft.com/office/drawing/2014/main" id="{4C89D9B3-9055-430C-820D-49859FD26711}"/>
              </a:ext>
            </a:extLst>
          </p:cNvPr>
          <p:cNvPicPr>
            <a:picLocks noChangeAspect="1"/>
          </p:cNvPicPr>
          <p:nvPr/>
        </p:nvPicPr>
        <p:blipFill>
          <a:blip r:embed="rId3"/>
          <a:stretch>
            <a:fillRect/>
          </a:stretch>
        </p:blipFill>
        <p:spPr>
          <a:xfrm>
            <a:off x="666786" y="4240050"/>
            <a:ext cx="3105245" cy="2296216"/>
          </a:xfrm>
          <a:prstGeom prst="rect">
            <a:avLst/>
          </a:prstGeom>
        </p:spPr>
      </p:pic>
      <p:pic>
        <p:nvPicPr>
          <p:cNvPr id="4" name="Afbeelding 3">
            <a:extLst>
              <a:ext uri="{FF2B5EF4-FFF2-40B4-BE49-F238E27FC236}">
                <a16:creationId xmlns:a16="http://schemas.microsoft.com/office/drawing/2014/main" id="{35ED837D-0283-4ABF-AB53-5A08946B7BA0}"/>
              </a:ext>
            </a:extLst>
          </p:cNvPr>
          <p:cNvPicPr>
            <a:picLocks noChangeAspect="1"/>
          </p:cNvPicPr>
          <p:nvPr/>
        </p:nvPicPr>
        <p:blipFill>
          <a:blip r:embed="rId4"/>
          <a:stretch>
            <a:fillRect/>
          </a:stretch>
        </p:blipFill>
        <p:spPr>
          <a:xfrm>
            <a:off x="664465" y="2513893"/>
            <a:ext cx="4086526" cy="1498261"/>
          </a:xfrm>
          <a:prstGeom prst="rect">
            <a:avLst/>
          </a:prstGeom>
        </p:spPr>
      </p:pic>
      <p:sp>
        <p:nvSpPr>
          <p:cNvPr id="5" name="Rechthoek 4">
            <a:extLst>
              <a:ext uri="{FF2B5EF4-FFF2-40B4-BE49-F238E27FC236}">
                <a16:creationId xmlns:a16="http://schemas.microsoft.com/office/drawing/2014/main" id="{D661C7BC-2254-47CD-8463-1952DAF77297}"/>
              </a:ext>
            </a:extLst>
          </p:cNvPr>
          <p:cNvSpPr/>
          <p:nvPr/>
        </p:nvSpPr>
        <p:spPr>
          <a:xfrm>
            <a:off x="5151989" y="2608138"/>
            <a:ext cx="1684493" cy="369332"/>
          </a:xfrm>
          <a:prstGeom prst="rect">
            <a:avLst/>
          </a:prstGeom>
        </p:spPr>
        <p:txBody>
          <a:bodyPr wrap="square">
            <a:spAutoFit/>
          </a:bodyPr>
          <a:lstStyle/>
          <a:p>
            <a:r>
              <a:rPr lang="nl-NL" dirty="0"/>
              <a:t>Staplertang </a:t>
            </a:r>
          </a:p>
        </p:txBody>
      </p:sp>
    </p:spTree>
    <p:extLst>
      <p:ext uri="{BB962C8B-B14F-4D97-AF65-F5344CB8AC3E}">
        <p14:creationId xmlns:p14="http://schemas.microsoft.com/office/powerpoint/2010/main" val="188093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Hechtdraad</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763523"/>
            <a:ext cx="3511296" cy="5330952"/>
          </a:xfrm>
        </p:spPr>
        <p:txBody>
          <a:bodyPr anchor="ctr">
            <a:normAutofit fontScale="92500" lnSpcReduction="20000"/>
          </a:bodyPr>
          <a:lstStyle/>
          <a:p>
            <a:pPr marL="0" indent="0">
              <a:buNone/>
            </a:pPr>
            <a:r>
              <a:rPr lang="nl-NL" sz="2400" b="1" dirty="0">
                <a:solidFill>
                  <a:srgbClr val="FFFFFF"/>
                </a:solidFill>
              </a:rPr>
              <a:t>Hechtdraad</a:t>
            </a:r>
          </a:p>
          <a:p>
            <a:pPr marL="0" indent="0">
              <a:buNone/>
            </a:pPr>
            <a:endParaRPr lang="nl-NL" sz="2400" b="1" dirty="0">
              <a:solidFill>
                <a:srgbClr val="FFFFFF"/>
              </a:solidFill>
            </a:endParaRPr>
          </a:p>
          <a:p>
            <a:pPr marL="0" indent="0">
              <a:buNone/>
            </a:pPr>
            <a:r>
              <a:rPr lang="nl-NL" sz="2400" dirty="0" err="1">
                <a:solidFill>
                  <a:srgbClr val="FFFFFF"/>
                </a:solidFill>
              </a:rPr>
              <a:t>atraumatisch</a:t>
            </a:r>
            <a:r>
              <a:rPr lang="nl-NL" sz="2400" dirty="0">
                <a:solidFill>
                  <a:srgbClr val="FFFFFF"/>
                </a:solidFill>
              </a:rPr>
              <a:t> hechtdraad  = naald verbonden aan hechtdraad</a:t>
            </a:r>
          </a:p>
          <a:p>
            <a:pPr marL="0" indent="0">
              <a:buNone/>
            </a:pPr>
            <a:endParaRPr lang="nl-NL" sz="2400" dirty="0">
              <a:solidFill>
                <a:srgbClr val="FFFFFF"/>
              </a:solidFill>
            </a:endParaRPr>
          </a:p>
          <a:p>
            <a:pPr marL="0" indent="0">
              <a:buNone/>
            </a:pPr>
            <a:r>
              <a:rPr lang="nl-NL" sz="2400" dirty="0">
                <a:solidFill>
                  <a:srgbClr val="FFFFFF"/>
                </a:solidFill>
              </a:rPr>
              <a:t>onoplosbaar: Toepassing huid</a:t>
            </a:r>
          </a:p>
          <a:p>
            <a:pPr marL="0" indent="0">
              <a:buNone/>
            </a:pPr>
            <a:r>
              <a:rPr lang="nl-NL" sz="2400" dirty="0">
                <a:solidFill>
                  <a:srgbClr val="FFFFFF"/>
                </a:solidFill>
              </a:rPr>
              <a:t>oplosbaar: Toepassing diepere lagen en slijmvlies)</a:t>
            </a:r>
          </a:p>
          <a:p>
            <a:pPr marL="0" indent="0">
              <a:buNone/>
            </a:pPr>
            <a:endParaRPr lang="nl-NL" sz="2400" dirty="0">
              <a:solidFill>
                <a:srgbClr val="FFFFFF"/>
              </a:solidFill>
            </a:endParaRPr>
          </a:p>
          <a:p>
            <a:pPr marL="0" indent="0">
              <a:buNone/>
            </a:pPr>
            <a:r>
              <a:rPr lang="nl-NL" sz="2400" dirty="0">
                <a:solidFill>
                  <a:srgbClr val="FFFFFF"/>
                </a:solidFill>
              </a:rPr>
              <a:t>Verschillende dikten</a:t>
            </a:r>
          </a:p>
          <a:p>
            <a:r>
              <a:rPr lang="nl-NL" sz="2400" dirty="0">
                <a:solidFill>
                  <a:srgbClr val="FFFFFF"/>
                </a:solidFill>
              </a:rPr>
              <a:t>Heel dun (6-0)</a:t>
            </a:r>
          </a:p>
          <a:p>
            <a:r>
              <a:rPr lang="nl-NL" sz="2400" dirty="0">
                <a:solidFill>
                  <a:srgbClr val="FFFFFF"/>
                </a:solidFill>
              </a:rPr>
              <a:t>Heel dik (2-0)</a:t>
            </a:r>
          </a:p>
          <a:p>
            <a:pPr marL="0" indent="0">
              <a:buNone/>
            </a:pPr>
            <a:endParaRPr lang="nl-NL" sz="2400" dirty="0">
              <a:solidFill>
                <a:srgbClr val="FFFFFF"/>
              </a:solidFill>
            </a:endParaRPr>
          </a:p>
          <a:p>
            <a:pPr marL="0" indent="0">
              <a:buNone/>
            </a:pPr>
            <a:r>
              <a:rPr lang="nl-NL" sz="1600" dirty="0">
                <a:solidFill>
                  <a:srgbClr val="FFFFFF"/>
                </a:solidFill>
              </a:rPr>
              <a:t>(Bron: Basiswerk AG MTH voor DA</a:t>
            </a:r>
          </a:p>
        </p:txBody>
      </p:sp>
      <p:pic>
        <p:nvPicPr>
          <p:cNvPr id="4" name="Afbeelding 3">
            <a:extLst>
              <a:ext uri="{FF2B5EF4-FFF2-40B4-BE49-F238E27FC236}">
                <a16:creationId xmlns:a16="http://schemas.microsoft.com/office/drawing/2014/main" id="{D335FAD3-E55F-4429-9D7E-E0927E5C8FC1}"/>
              </a:ext>
            </a:extLst>
          </p:cNvPr>
          <p:cNvPicPr>
            <a:picLocks noChangeAspect="1"/>
          </p:cNvPicPr>
          <p:nvPr/>
        </p:nvPicPr>
        <p:blipFill>
          <a:blip r:embed="rId2"/>
          <a:stretch>
            <a:fillRect/>
          </a:stretch>
        </p:blipFill>
        <p:spPr>
          <a:xfrm>
            <a:off x="832924" y="2391803"/>
            <a:ext cx="6285521" cy="3974937"/>
          </a:xfrm>
          <a:prstGeom prst="rect">
            <a:avLst/>
          </a:prstGeom>
        </p:spPr>
      </p:pic>
    </p:spTree>
    <p:extLst>
      <p:ext uri="{BB962C8B-B14F-4D97-AF65-F5344CB8AC3E}">
        <p14:creationId xmlns:p14="http://schemas.microsoft.com/office/powerpoint/2010/main" val="95441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Hechten met naald en draad </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805573" y="592073"/>
            <a:ext cx="3511296" cy="5330952"/>
          </a:xfrm>
        </p:spPr>
        <p:txBody>
          <a:bodyPr anchor="ctr">
            <a:normAutofit/>
          </a:bodyPr>
          <a:lstStyle/>
          <a:p>
            <a:pPr marL="0" indent="0">
              <a:buNone/>
            </a:pPr>
            <a:endParaRPr lang="nl-NL" sz="2000" dirty="0">
              <a:solidFill>
                <a:srgbClr val="FFFFFF"/>
              </a:solidFill>
            </a:endParaRPr>
          </a:p>
          <a:p>
            <a:pPr marL="0" indent="0">
              <a:buNone/>
            </a:pPr>
            <a:endParaRPr lang="nl-NL" sz="2400" dirty="0">
              <a:solidFill>
                <a:srgbClr val="FFFFFF"/>
              </a:solidFill>
            </a:endParaRPr>
          </a:p>
          <a:p>
            <a:pPr marL="0" indent="0">
              <a:buNone/>
            </a:pPr>
            <a:r>
              <a:rPr lang="nl-NL" sz="2400" dirty="0">
                <a:solidFill>
                  <a:srgbClr val="FFFFFF"/>
                </a:solidFill>
              </a:rPr>
              <a:t>Verdeel nu steeds de resterende delen van de wond in tweeën en maak daar op dezelfde manier staande hechtingen tot de afstand tussen de hechtingen 3 tot 5 mm is.</a:t>
            </a:r>
          </a:p>
        </p:txBody>
      </p:sp>
      <p:pic>
        <p:nvPicPr>
          <p:cNvPr id="4" name="Afbeelding 3">
            <a:extLst>
              <a:ext uri="{FF2B5EF4-FFF2-40B4-BE49-F238E27FC236}">
                <a16:creationId xmlns:a16="http://schemas.microsoft.com/office/drawing/2014/main" id="{45689B4C-4637-441F-B4DF-626B488CF501}"/>
              </a:ext>
            </a:extLst>
          </p:cNvPr>
          <p:cNvPicPr>
            <a:picLocks noChangeAspect="1"/>
          </p:cNvPicPr>
          <p:nvPr/>
        </p:nvPicPr>
        <p:blipFill>
          <a:blip r:embed="rId2"/>
          <a:stretch>
            <a:fillRect/>
          </a:stretch>
        </p:blipFill>
        <p:spPr>
          <a:xfrm>
            <a:off x="678589" y="3968373"/>
            <a:ext cx="6285521" cy="1457070"/>
          </a:xfrm>
          <a:prstGeom prst="rect">
            <a:avLst/>
          </a:prstGeom>
        </p:spPr>
      </p:pic>
      <p:sp>
        <p:nvSpPr>
          <p:cNvPr id="6" name="Rechthoek 5">
            <a:extLst>
              <a:ext uri="{FF2B5EF4-FFF2-40B4-BE49-F238E27FC236}">
                <a16:creationId xmlns:a16="http://schemas.microsoft.com/office/drawing/2014/main" id="{B7F84689-6A4B-45F2-A140-2CDA1BE3F4CC}"/>
              </a:ext>
            </a:extLst>
          </p:cNvPr>
          <p:cNvSpPr/>
          <p:nvPr/>
        </p:nvSpPr>
        <p:spPr>
          <a:xfrm>
            <a:off x="5290010" y="3244334"/>
            <a:ext cx="1630896" cy="369332"/>
          </a:xfrm>
          <a:prstGeom prst="rect">
            <a:avLst/>
          </a:prstGeom>
        </p:spPr>
        <p:txBody>
          <a:bodyPr wrap="none">
            <a:spAutoFit/>
          </a:bodyPr>
          <a:lstStyle/>
          <a:p>
            <a:r>
              <a:rPr lang="nl-NL" b="1" dirty="0"/>
              <a:t>Hechtvolgorde </a:t>
            </a:r>
          </a:p>
        </p:txBody>
      </p:sp>
      <p:sp>
        <p:nvSpPr>
          <p:cNvPr id="9" name="Rechthoek 8">
            <a:extLst>
              <a:ext uri="{FF2B5EF4-FFF2-40B4-BE49-F238E27FC236}">
                <a16:creationId xmlns:a16="http://schemas.microsoft.com/office/drawing/2014/main" id="{EC81ECE2-EE11-4D56-8B1C-2F223FE5EE38}"/>
              </a:ext>
            </a:extLst>
          </p:cNvPr>
          <p:cNvSpPr/>
          <p:nvPr/>
        </p:nvSpPr>
        <p:spPr>
          <a:xfrm flipH="1">
            <a:off x="7805572" y="819150"/>
            <a:ext cx="3759893" cy="1569660"/>
          </a:xfrm>
          <a:prstGeom prst="rect">
            <a:avLst/>
          </a:prstGeom>
        </p:spPr>
        <p:txBody>
          <a:bodyPr wrap="square">
            <a:spAutoFit/>
          </a:bodyPr>
          <a:lstStyle/>
          <a:p>
            <a:r>
              <a:rPr lang="nl-NL" sz="2400" dirty="0">
                <a:solidFill>
                  <a:schemeClr val="bg1"/>
                </a:solidFill>
                <a:ea typeface="Times New Roman" panose="02020603050405020304" pitchFamily="18" charset="0"/>
                <a:cs typeface="Times New Roman" panose="02020603050405020304" pitchFamily="18" charset="0"/>
              </a:rPr>
              <a:t>Verdeel de wond in tweeën en begin middenin met het plaatsen van de eerste hechting. </a:t>
            </a:r>
            <a:endParaRPr lang="nl-NL" sz="2400" dirty="0">
              <a:solidFill>
                <a:schemeClr val="bg1"/>
              </a:solidFill>
            </a:endParaRPr>
          </a:p>
        </p:txBody>
      </p:sp>
    </p:spTree>
    <p:extLst>
      <p:ext uri="{BB962C8B-B14F-4D97-AF65-F5344CB8AC3E}">
        <p14:creationId xmlns:p14="http://schemas.microsoft.com/office/powerpoint/2010/main" val="156421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Hechtingen verwijderen</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763523"/>
            <a:ext cx="3511296" cy="5330952"/>
          </a:xfrm>
        </p:spPr>
        <p:txBody>
          <a:bodyPr anchor="ctr">
            <a:normAutofit/>
          </a:bodyPr>
          <a:lstStyle/>
          <a:p>
            <a:pPr marL="0" indent="0">
              <a:buNone/>
            </a:pPr>
            <a:r>
              <a:rPr lang="nl-NL" sz="2000" dirty="0">
                <a:solidFill>
                  <a:srgbClr val="FFFFFF"/>
                </a:solidFill>
              </a:rPr>
              <a:t>Benodigdheden</a:t>
            </a:r>
          </a:p>
          <a:p>
            <a:pPr marL="0" indent="0">
              <a:buNone/>
            </a:pPr>
            <a:r>
              <a:rPr lang="nl-NL" sz="1600" dirty="0">
                <a:solidFill>
                  <a:srgbClr val="FFFFFF"/>
                </a:solidFill>
              </a:rPr>
              <a:t>(eigen voorkeur)</a:t>
            </a:r>
          </a:p>
          <a:p>
            <a:pPr marL="0" indent="0">
              <a:buNone/>
            </a:pPr>
            <a:r>
              <a:rPr lang="nl-NL" sz="2000" dirty="0" err="1">
                <a:solidFill>
                  <a:srgbClr val="FFFFFF"/>
                </a:solidFill>
              </a:rPr>
              <a:t>Stich</a:t>
            </a:r>
            <a:r>
              <a:rPr lang="nl-NL" sz="2000" dirty="0">
                <a:solidFill>
                  <a:srgbClr val="FFFFFF"/>
                </a:solidFill>
              </a:rPr>
              <a:t>-cutter  (of)</a:t>
            </a:r>
          </a:p>
          <a:p>
            <a:pPr marL="0" indent="0">
              <a:buNone/>
            </a:pPr>
            <a:r>
              <a:rPr lang="nl-NL" sz="2000" dirty="0" err="1">
                <a:solidFill>
                  <a:srgbClr val="FFFFFF"/>
                </a:solidFill>
              </a:rPr>
              <a:t>Onhechtingsschaar</a:t>
            </a:r>
            <a:r>
              <a:rPr lang="nl-NL" sz="2000" dirty="0">
                <a:solidFill>
                  <a:srgbClr val="FFFFFF"/>
                </a:solidFill>
              </a:rPr>
              <a:t> (of)</a:t>
            </a:r>
          </a:p>
          <a:p>
            <a:pPr marL="0" indent="0">
              <a:buNone/>
            </a:pPr>
            <a:r>
              <a:rPr lang="nl-NL" sz="2000" dirty="0">
                <a:solidFill>
                  <a:srgbClr val="FFFFFF"/>
                </a:solidFill>
              </a:rPr>
              <a:t>Chirurgische schaar</a:t>
            </a:r>
          </a:p>
          <a:p>
            <a:pPr marL="0" indent="0">
              <a:buNone/>
            </a:pPr>
            <a:endParaRPr lang="nl-NL" sz="2000" dirty="0">
              <a:solidFill>
                <a:srgbClr val="FFFFFF"/>
              </a:solidFill>
            </a:endParaRPr>
          </a:p>
          <a:p>
            <a:pPr marL="0" indent="0">
              <a:buNone/>
            </a:pPr>
            <a:r>
              <a:rPr lang="nl-NL" sz="2000" dirty="0">
                <a:solidFill>
                  <a:srgbClr val="FFFFFF"/>
                </a:solidFill>
              </a:rPr>
              <a:t>Werkwijze: Knip of snij de hechting zo dicht mogelijk op de huid door. Haal de tweede hechting voorzichtig uit de huid en leg deze op een gaasje. </a:t>
            </a:r>
          </a:p>
          <a:p>
            <a:pPr marL="0" indent="0">
              <a:buNone/>
            </a:pPr>
            <a:r>
              <a:rPr lang="nl-NL" sz="2000" dirty="0">
                <a:solidFill>
                  <a:srgbClr val="FFFFFF"/>
                </a:solidFill>
              </a:rPr>
              <a:t>Ga zo door met alle even hechtingen. Doe daarna hetzelfde met alle oneven hechtingen.</a:t>
            </a:r>
          </a:p>
          <a:p>
            <a:pPr marL="0" indent="0">
              <a:buNone/>
            </a:pPr>
            <a:endParaRPr lang="nl-NL" sz="1600" dirty="0">
              <a:solidFill>
                <a:srgbClr val="FFFFFF"/>
              </a:solidFill>
            </a:endParaRPr>
          </a:p>
          <a:p>
            <a:pPr marL="0" indent="0">
              <a:buNone/>
            </a:pPr>
            <a:endParaRPr lang="nl-NL" sz="1600" dirty="0">
              <a:solidFill>
                <a:srgbClr val="FFFFFF"/>
              </a:solidFill>
            </a:endParaRPr>
          </a:p>
        </p:txBody>
      </p:sp>
      <p:pic>
        <p:nvPicPr>
          <p:cNvPr id="5" name="Afbeelding 4">
            <a:extLst>
              <a:ext uri="{FF2B5EF4-FFF2-40B4-BE49-F238E27FC236}">
                <a16:creationId xmlns:a16="http://schemas.microsoft.com/office/drawing/2014/main" id="{93EAC299-6000-4F91-B83C-62A60CE7D6D4}"/>
              </a:ext>
            </a:extLst>
          </p:cNvPr>
          <p:cNvPicPr>
            <a:picLocks noChangeAspect="1"/>
          </p:cNvPicPr>
          <p:nvPr/>
        </p:nvPicPr>
        <p:blipFill>
          <a:blip r:embed="rId2"/>
          <a:stretch>
            <a:fillRect/>
          </a:stretch>
        </p:blipFill>
        <p:spPr>
          <a:xfrm>
            <a:off x="321732" y="2457442"/>
            <a:ext cx="5571744" cy="3924285"/>
          </a:xfrm>
          <a:prstGeom prst="rect">
            <a:avLst/>
          </a:prstGeom>
        </p:spPr>
      </p:pic>
    </p:spTree>
    <p:extLst>
      <p:ext uri="{BB962C8B-B14F-4D97-AF65-F5344CB8AC3E}">
        <p14:creationId xmlns:p14="http://schemas.microsoft.com/office/powerpoint/2010/main" val="39497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Bijzondere hechttechnieken</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891298" y="763523"/>
            <a:ext cx="3511296" cy="5330952"/>
          </a:xfrm>
        </p:spPr>
        <p:txBody>
          <a:bodyPr anchor="ctr">
            <a:normAutofit lnSpcReduction="10000"/>
          </a:bodyPr>
          <a:lstStyle/>
          <a:p>
            <a:pPr marL="0" indent="0">
              <a:buNone/>
            </a:pPr>
            <a:r>
              <a:rPr lang="nl-NL" sz="2400" dirty="0">
                <a:solidFill>
                  <a:srgbClr val="FFFFFF"/>
                </a:solidFill>
              </a:rPr>
              <a:t>Donatie hechting</a:t>
            </a:r>
          </a:p>
          <a:p>
            <a:pPr marL="0" indent="0">
              <a:buNone/>
            </a:pPr>
            <a:r>
              <a:rPr lang="nl-NL" sz="2000" dirty="0">
                <a:solidFill>
                  <a:srgbClr val="FFFFFF"/>
                </a:solidFill>
              </a:rPr>
              <a:t>Toepassing: diepere wonden / veel spanning op wondranden</a:t>
            </a:r>
          </a:p>
          <a:p>
            <a:pPr marL="0" indent="0">
              <a:buNone/>
            </a:pPr>
            <a:r>
              <a:rPr lang="nl-NL" sz="2000" dirty="0">
                <a:solidFill>
                  <a:srgbClr val="FFFFFF"/>
                </a:solidFill>
              </a:rPr>
              <a:t>(Zie afbeelding)</a:t>
            </a:r>
          </a:p>
          <a:p>
            <a:pPr marL="0" indent="0">
              <a:buNone/>
            </a:pPr>
            <a:endParaRPr lang="nl-NL" sz="2000" dirty="0">
              <a:solidFill>
                <a:srgbClr val="FFFFFF"/>
              </a:solidFill>
            </a:endParaRPr>
          </a:p>
          <a:p>
            <a:pPr marL="0" indent="0">
              <a:buNone/>
            </a:pPr>
            <a:r>
              <a:rPr lang="nl-NL" sz="2400" dirty="0">
                <a:solidFill>
                  <a:srgbClr val="FFFFFF"/>
                </a:solidFill>
              </a:rPr>
              <a:t>Doorlopende staande hechting</a:t>
            </a:r>
          </a:p>
          <a:p>
            <a:pPr marL="0" indent="0">
              <a:buNone/>
            </a:pPr>
            <a:r>
              <a:rPr lang="nl-NL" sz="2000" dirty="0">
                <a:solidFill>
                  <a:srgbClr val="FFFFFF"/>
                </a:solidFill>
              </a:rPr>
              <a:t>Toepassing: makkelijk en snel nadeel je kan scheef uitkomen (lelijk litteken)</a:t>
            </a:r>
          </a:p>
          <a:p>
            <a:pPr marL="0" indent="0">
              <a:buNone/>
            </a:pPr>
            <a:endParaRPr lang="nl-NL" sz="2000" dirty="0">
              <a:solidFill>
                <a:srgbClr val="FFFFFF"/>
              </a:solidFill>
            </a:endParaRPr>
          </a:p>
          <a:p>
            <a:pPr marL="0" indent="0">
              <a:buNone/>
            </a:pPr>
            <a:r>
              <a:rPr lang="nl-NL" sz="2400" dirty="0">
                <a:solidFill>
                  <a:srgbClr val="FFFFFF"/>
                </a:solidFill>
              </a:rPr>
              <a:t>Doorlopende intracutane hechting</a:t>
            </a:r>
          </a:p>
          <a:p>
            <a:pPr marL="0" indent="0">
              <a:buNone/>
            </a:pPr>
            <a:r>
              <a:rPr lang="nl-NL" sz="2000" dirty="0">
                <a:solidFill>
                  <a:srgbClr val="FFFFFF"/>
                </a:solidFill>
              </a:rPr>
              <a:t>Mooi resultaat bij spanningsloze wonden. Vaak oplosbare hechtdraad gebruikt</a:t>
            </a:r>
          </a:p>
          <a:p>
            <a:pPr marL="0" indent="0">
              <a:buNone/>
            </a:pPr>
            <a:endParaRPr lang="nl-NL" sz="1600" dirty="0">
              <a:solidFill>
                <a:srgbClr val="FFFFFF"/>
              </a:solidFill>
            </a:endParaRPr>
          </a:p>
        </p:txBody>
      </p:sp>
      <p:pic>
        <p:nvPicPr>
          <p:cNvPr id="4" name="Afbeelding 3">
            <a:extLst>
              <a:ext uri="{FF2B5EF4-FFF2-40B4-BE49-F238E27FC236}">
                <a16:creationId xmlns:a16="http://schemas.microsoft.com/office/drawing/2014/main" id="{A8757B02-B59D-4E15-8D9E-08C76CA23272}"/>
              </a:ext>
            </a:extLst>
          </p:cNvPr>
          <p:cNvPicPr>
            <a:picLocks noChangeAspect="1"/>
          </p:cNvPicPr>
          <p:nvPr/>
        </p:nvPicPr>
        <p:blipFill>
          <a:blip r:embed="rId2"/>
          <a:stretch>
            <a:fillRect/>
          </a:stretch>
        </p:blipFill>
        <p:spPr>
          <a:xfrm>
            <a:off x="870372" y="3391846"/>
            <a:ext cx="4516991" cy="2360312"/>
          </a:xfrm>
          <a:prstGeom prst="rect">
            <a:avLst/>
          </a:prstGeom>
        </p:spPr>
      </p:pic>
      <p:sp>
        <p:nvSpPr>
          <p:cNvPr id="5" name="Rechthoek 4">
            <a:extLst>
              <a:ext uri="{FF2B5EF4-FFF2-40B4-BE49-F238E27FC236}">
                <a16:creationId xmlns:a16="http://schemas.microsoft.com/office/drawing/2014/main" id="{284BE002-700D-4025-AA24-E81242915FB6}"/>
              </a:ext>
            </a:extLst>
          </p:cNvPr>
          <p:cNvSpPr/>
          <p:nvPr/>
        </p:nvSpPr>
        <p:spPr>
          <a:xfrm>
            <a:off x="5221914" y="3244334"/>
            <a:ext cx="1773819" cy="369332"/>
          </a:xfrm>
          <a:prstGeom prst="rect">
            <a:avLst/>
          </a:prstGeom>
        </p:spPr>
        <p:txBody>
          <a:bodyPr wrap="none">
            <a:spAutoFit/>
          </a:bodyPr>
          <a:lstStyle/>
          <a:p>
            <a:r>
              <a:rPr lang="nl-NL" b="1" dirty="0" err="1"/>
              <a:t>Donati</a:t>
            </a:r>
            <a:r>
              <a:rPr lang="nl-NL" b="1" dirty="0"/>
              <a:t>-hechting</a:t>
            </a:r>
            <a:r>
              <a:rPr lang="nl-NL" dirty="0"/>
              <a:t> </a:t>
            </a:r>
          </a:p>
        </p:txBody>
      </p:sp>
    </p:spTree>
    <p:extLst>
      <p:ext uri="{BB962C8B-B14F-4D97-AF65-F5344CB8AC3E}">
        <p14:creationId xmlns:p14="http://schemas.microsoft.com/office/powerpoint/2010/main" val="36285603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402</Words>
  <Application>Microsoft Office PowerPoint</Application>
  <PresentationFormat>Breedbeeld</PresentationFormat>
  <Paragraphs>69</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Behandelen</vt:lpstr>
      <vt:lpstr>Wondsluiting Hechtstrip en wondlijm</vt:lpstr>
      <vt:lpstr>Wondsluiting Hechtstrip en wondlijm</vt:lpstr>
      <vt:lpstr>Wondsluiting Hechtstrip en wondlijm</vt:lpstr>
      <vt:lpstr>Wondsluiting Nietjes / staplers</vt:lpstr>
      <vt:lpstr>Wondsluiting Hechtdraad</vt:lpstr>
      <vt:lpstr>Wondsluiting Hechten met naald en draad </vt:lpstr>
      <vt:lpstr>Wondsluiting Hechtingen verwijderen</vt:lpstr>
      <vt:lpstr>Wondsluiting Bijzondere hechttechnieken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Behandelen</dc:title>
  <dc:creator>Bouke Cuperus</dc:creator>
  <cp:lastModifiedBy>Bouke Cuperus</cp:lastModifiedBy>
  <cp:revision>18</cp:revision>
  <dcterms:created xsi:type="dcterms:W3CDTF">2020-11-10T07:56:04Z</dcterms:created>
  <dcterms:modified xsi:type="dcterms:W3CDTF">2020-11-17T20:08:16Z</dcterms:modified>
</cp:coreProperties>
</file>